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854" r:id="rId5"/>
    <p:sldId id="952" r:id="rId6"/>
    <p:sldId id="745" r:id="rId7"/>
    <p:sldId id="855" r:id="rId8"/>
    <p:sldId id="915" r:id="rId9"/>
    <p:sldId id="916" r:id="rId10"/>
    <p:sldId id="918" r:id="rId11"/>
    <p:sldId id="832" r:id="rId12"/>
    <p:sldId id="917" r:id="rId13"/>
    <p:sldId id="880" r:id="rId14"/>
    <p:sldId id="881" r:id="rId15"/>
    <p:sldId id="878" r:id="rId16"/>
    <p:sldId id="884" r:id="rId17"/>
    <p:sldId id="885" r:id="rId18"/>
    <p:sldId id="919" r:id="rId19"/>
    <p:sldId id="856" r:id="rId20"/>
    <p:sldId id="887" r:id="rId21"/>
    <p:sldId id="888" r:id="rId22"/>
    <p:sldId id="889" r:id="rId23"/>
    <p:sldId id="890" r:id="rId24"/>
    <p:sldId id="920" r:id="rId25"/>
    <p:sldId id="921" r:id="rId26"/>
    <p:sldId id="896" r:id="rId27"/>
    <p:sldId id="897" r:id="rId28"/>
    <p:sldId id="898" r:id="rId29"/>
    <p:sldId id="900" r:id="rId30"/>
    <p:sldId id="901" r:id="rId31"/>
    <p:sldId id="899" r:id="rId32"/>
    <p:sldId id="902" r:id="rId33"/>
    <p:sldId id="903" r:id="rId34"/>
    <p:sldId id="904" r:id="rId35"/>
    <p:sldId id="905" r:id="rId36"/>
    <p:sldId id="906" r:id="rId37"/>
    <p:sldId id="907" r:id="rId38"/>
    <p:sldId id="908" r:id="rId39"/>
    <p:sldId id="909" r:id="rId40"/>
    <p:sldId id="922" r:id="rId41"/>
    <p:sldId id="923" r:id="rId42"/>
    <p:sldId id="925" r:id="rId43"/>
    <p:sldId id="926" r:id="rId44"/>
    <p:sldId id="927"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p:restoredTop sz="96793"/>
  </p:normalViewPr>
  <p:slideViewPr>
    <p:cSldViewPr snapToObjects="1">
      <p:cViewPr varScale="1">
        <p:scale>
          <a:sx n="193" d="100"/>
          <a:sy n="193" d="100"/>
        </p:scale>
        <p:origin x="264" y="14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33</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hyperlink" Target="mailto:ec2-user@ec2-54-242-71-165.compute-1.amazonaws.com"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techviewleo.com/how-to-install-mysql-8-on-amazon-linux-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7zkPlo1FtFr5rWQ7az4HcTr1VdEHCJ3lYCrdl1I3qg0/edit?usp=sharing" TargetMode="External"/><Relationship Id="rId2" Type="http://schemas.openxmlformats.org/officeDocument/2006/relationships/hyperlink" Target="https://github.com/donald-f-ferguson/demo-flask.git"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47723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a:p>
            <a:pPr algn="ct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ui.git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8"/>
            <a:ext cx="3962400" cy="4184831"/>
          </a:xfrm>
        </p:spPr>
        <p:txBody>
          <a:bodyPr/>
          <a:lstStyle/>
          <a:p>
            <a:r>
              <a:rPr lang="en-US" sz="1400" dirty="0"/>
              <a:t>HTML define the elements, e.g.</a:t>
            </a:r>
          </a:p>
          <a:p>
            <a:pPr lvl="1"/>
            <a:r>
              <a:rPr lang="en-US" sz="1200" dirty="0"/>
              <a:t>Sections</a:t>
            </a:r>
          </a:p>
          <a:p>
            <a:pPr lvl="1"/>
            <a:r>
              <a:rPr lang="en-US" sz="1200" dirty="0"/>
              <a:t>Headers</a:t>
            </a:r>
          </a:p>
          <a:p>
            <a:pPr lvl="1"/>
            <a:r>
              <a:rPr lang="en-US" sz="1200" dirty="0"/>
              <a:t>Paragraphs</a:t>
            </a:r>
          </a:p>
          <a:p>
            <a:pPr lvl="1"/>
            <a:r>
              <a:rPr lang="en-US" sz="1200" dirty="0"/>
              <a:t>Input fields</a:t>
            </a:r>
          </a:p>
          <a:p>
            <a:r>
              <a:rPr lang="en-US" sz="1400" dirty="0"/>
              <a:t>CSS defines the layout and style, e.g.</a:t>
            </a:r>
          </a:p>
          <a:p>
            <a:pPr lvl="1"/>
            <a:r>
              <a:rPr lang="en-US" sz="1200" dirty="0"/>
              <a:t>Font sizes and colors</a:t>
            </a:r>
          </a:p>
          <a:p>
            <a:pPr lvl="1"/>
            <a:r>
              <a:rPr lang="en-US" sz="1200" dirty="0"/>
              <a:t>Rows and columns, and widths</a:t>
            </a:r>
          </a:p>
          <a:p>
            <a:pPr lvl="1"/>
            <a:r>
              <a:rPr lang="en-US" sz="1200" dirty="0"/>
              <a:t>Spacing, line breaks, ... ...</a:t>
            </a:r>
          </a:p>
          <a:p>
            <a:r>
              <a:rPr lang="en-US" sz="1400" dirty="0"/>
              <a:t>Angular (or React, AngularJS) provides a framework for building interactive applications and MVVM, e.g.</a:t>
            </a:r>
          </a:p>
          <a:p>
            <a:pPr lvl="1"/>
            <a:r>
              <a:rPr lang="en-US" sz="1200" dirty="0"/>
              <a:t>Application, module, ...</a:t>
            </a:r>
          </a:p>
          <a:p>
            <a:pPr lvl="1"/>
            <a:r>
              <a:rPr lang="en-US" sz="1200" dirty="0"/>
              <a:t>Components</a:t>
            </a:r>
          </a:p>
          <a:p>
            <a:pPr lvl="1"/>
            <a:r>
              <a:rPr lang="en-US" sz="1200" dirty="0"/>
              <a:t>Services</a:t>
            </a:r>
          </a:p>
          <a:p>
            <a:pPr lvl="1"/>
            <a:r>
              <a:rPr lang="en-US" sz="1200" dirty="0"/>
              <a:t>Routes/paths/routing</a:t>
            </a:r>
          </a:p>
          <a:p>
            <a:pPr lvl="1"/>
            <a:r>
              <a:rPr lang="en-US" sz="1200" dirty="0"/>
              <a:t>... ...</a:t>
            </a:r>
          </a:p>
          <a:p>
            <a:endParaRPr lang="en-US" sz="1400" dirty="0"/>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2" name="Picture 1">
            <a:extLst>
              <a:ext uri="{FF2B5EF4-FFF2-40B4-BE49-F238E27FC236}">
                <a16:creationId xmlns:a16="http://schemas.microsoft.com/office/drawing/2014/main" id="{C0979275-66E1-0F49-8227-11F5B3FE5436}"/>
              </a:ext>
            </a:extLst>
          </p:cNvPr>
          <p:cNvPicPr>
            <a:picLocks noChangeAspect="1"/>
          </p:cNvPicPr>
          <p:nvPr/>
        </p:nvPicPr>
        <p:blipFill>
          <a:blip r:embed="rId2"/>
          <a:stretch>
            <a:fillRect/>
          </a:stretch>
        </p:blipFill>
        <p:spPr>
          <a:xfrm>
            <a:off x="64619" y="590551"/>
            <a:ext cx="4964581" cy="3657599"/>
          </a:xfrm>
          <a:prstGeom prst="rect">
            <a:avLst/>
          </a:prstGeom>
        </p:spPr>
      </p:pic>
    </p:spTree>
    <p:extLst>
      <p:ext uri="{BB962C8B-B14F-4D97-AF65-F5344CB8AC3E}">
        <p14:creationId xmlns:p14="http://schemas.microsoft.com/office/powerpoint/2010/main" val="2013981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5" name="Picture 4">
            <a:extLst>
              <a:ext uri="{FF2B5EF4-FFF2-40B4-BE49-F238E27FC236}">
                <a16:creationId xmlns:a16="http://schemas.microsoft.com/office/drawing/2014/main" id="{DE35DD7F-9B2D-3143-AD8C-8C72B9A52801}"/>
              </a:ext>
            </a:extLst>
          </p:cNvPr>
          <p:cNvPicPr>
            <a:picLocks noChangeAspect="1"/>
          </p:cNvPicPr>
          <p:nvPr/>
        </p:nvPicPr>
        <p:blipFill>
          <a:blip r:embed="rId2"/>
          <a:stretch>
            <a:fillRect/>
          </a:stretch>
        </p:blipFill>
        <p:spPr>
          <a:xfrm>
            <a:off x="6705600" y="133350"/>
            <a:ext cx="1880617" cy="4400538"/>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URI/L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4059019"/>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br>
              <a:rPr lang="en-US" altLang="en-US" sz="2800" i="1" dirty="0">
                <a:solidFill>
                  <a:schemeClr val="bg1"/>
                </a:solidFill>
              </a:rPr>
            </a:b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flask.git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a:xfrm>
            <a:off x="152400" y="444319"/>
            <a:ext cx="3429000" cy="4184831"/>
          </a:xfrm>
        </p:spPr>
        <p:txBody>
          <a:bodyPr/>
          <a:lstStyle/>
          <a:p>
            <a:r>
              <a:rPr lang="en-US" sz="1400" dirty="0"/>
              <a:t>End-to-end interactions</a:t>
            </a:r>
          </a:p>
          <a:p>
            <a:r>
              <a:rPr lang="en-US" sz="1400" dirty="0"/>
              <a:t>Database and connection</a:t>
            </a:r>
          </a:p>
          <a:p>
            <a:r>
              <a:rPr lang="en-US" sz="1400" dirty="0"/>
              <a:t>Data Access Layer</a:t>
            </a:r>
          </a:p>
          <a:p>
            <a:r>
              <a:rPr lang="en-US" sz="1400" dirty="0"/>
              <a:t>Business Service Layer</a:t>
            </a:r>
          </a:p>
          <a:p>
            <a:r>
              <a:rPr lang="en-US" sz="1400" dirty="0" err="1"/>
              <a:t>app.py</a:t>
            </a:r>
            <a:r>
              <a:rPr lang="en-US" sz="1400" dirty="0"/>
              <a:t>:</a:t>
            </a:r>
          </a:p>
          <a:p>
            <a:pPr lvl="1"/>
            <a:r>
              <a:rPr lang="en-US" sz="1200" dirty="0"/>
              <a:t>Routes, parameters</a:t>
            </a:r>
          </a:p>
          <a:p>
            <a:pPr lvl="1"/>
            <a:r>
              <a:rPr lang="en-US" sz="1200" dirty="0"/>
              <a:t>Request and Response objects</a:t>
            </a:r>
          </a:p>
          <a:p>
            <a:r>
              <a:rPr lang="en-US" sz="1400" strike="sngStrike" dirty="0"/>
              <a:t>Open API example</a:t>
            </a:r>
          </a:p>
          <a:p>
            <a:r>
              <a:rPr lang="en-US" sz="1400" dirty="0"/>
              <a:t>Deployment</a:t>
            </a:r>
          </a:p>
          <a:p>
            <a:pPr lvl="1"/>
            <a:r>
              <a:rPr lang="en-US" sz="1200" dirty="0"/>
              <a:t>Create VM</a:t>
            </a:r>
          </a:p>
          <a:p>
            <a:pPr lvl="1"/>
            <a:r>
              <a:rPr lang="en-US" sz="1200" dirty="0"/>
              <a:t>Create RDS</a:t>
            </a:r>
          </a:p>
          <a:p>
            <a:pPr lvl="1"/>
            <a:r>
              <a:rPr lang="en-US" sz="1200" dirty="0"/>
              <a:t>Install software</a:t>
            </a:r>
          </a:p>
          <a:p>
            <a:pPr lvl="1"/>
            <a:r>
              <a:rPr lang="en-US" sz="1200" dirty="0"/>
              <a:t>Deploy Flask Application</a:t>
            </a:r>
          </a:p>
          <a:p>
            <a:pPr lvl="1"/>
            <a:r>
              <a:rPr lang="en-US" sz="1200" dirty="0"/>
              <a:t>Deploy Angular application to S3</a:t>
            </a:r>
          </a:p>
          <a:p>
            <a:pPr lvl="1"/>
            <a:r>
              <a:rPr lang="en-US" sz="1200" dirty="0"/>
              <a:t>Install data</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 to Cover in Code/Config Walkthrough</a:t>
            </a:r>
          </a:p>
        </p:txBody>
      </p:sp>
      <p:sp>
        <p:nvSpPr>
          <p:cNvPr id="4" name="Content Placeholder 1">
            <a:extLst>
              <a:ext uri="{FF2B5EF4-FFF2-40B4-BE49-F238E27FC236}">
                <a16:creationId xmlns:a16="http://schemas.microsoft.com/office/drawing/2014/main" id="{A76A694C-D42E-2849-882A-69EA0516DE3A}"/>
              </a:ext>
            </a:extLst>
          </p:cNvPr>
          <p:cNvSpPr txBox="1">
            <a:spLocks/>
          </p:cNvSpPr>
          <p:nvPr/>
        </p:nvSpPr>
        <p:spPr>
          <a:xfrm>
            <a:off x="4267199" y="479334"/>
            <a:ext cx="4571999" cy="4184831"/>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Critical configuration options</a:t>
            </a:r>
          </a:p>
          <a:p>
            <a:pPr lvl="1"/>
            <a:r>
              <a:rPr lang="en-US" sz="1200" dirty="0"/>
              <a:t>Enable remote access</a:t>
            </a:r>
          </a:p>
          <a:p>
            <a:pPr lvl="1"/>
            <a:r>
              <a:rPr lang="en-US" sz="1200" dirty="0"/>
              <a:t>Security Group rules</a:t>
            </a:r>
          </a:p>
          <a:p>
            <a:r>
              <a:rPr lang="en-US" sz="1400" dirty="0"/>
              <a:t>SSH certificate</a:t>
            </a:r>
          </a:p>
          <a:p>
            <a:r>
              <a:rPr lang="en-US" sz="1400" dirty="0" err="1"/>
              <a:t>ssh</a:t>
            </a:r>
            <a:r>
              <a:rPr lang="en-US" sz="1400" dirty="0"/>
              <a:t> -</a:t>
            </a:r>
            <a:r>
              <a:rPr lang="en-US" sz="1400" dirty="0" err="1"/>
              <a:t>i</a:t>
            </a:r>
            <a:r>
              <a:rPr lang="en-US" sz="1400" dirty="0"/>
              <a:t> ./ColumbiaFall2021.pem </a:t>
            </a:r>
            <a:r>
              <a:rPr lang="en-US" sz="1400" dirty="0">
                <a:hlinkClick r:id="rId2"/>
              </a:rPr>
              <a:t>ec2-user@ec2-54-242-71-165.compute-1.amazonaws.com</a:t>
            </a:r>
            <a:endParaRPr lang="en-US" sz="1400" dirty="0"/>
          </a:p>
          <a:p>
            <a:r>
              <a:rPr lang="en-US" sz="1400" dirty="0"/>
              <a:t>Certificate file protection</a:t>
            </a:r>
          </a:p>
          <a:p>
            <a:r>
              <a:rPr lang="en-US" sz="1400" dirty="0"/>
              <a:t>Putty and other options</a:t>
            </a:r>
          </a:p>
          <a:p>
            <a:r>
              <a:rPr lang="en-US" sz="1400" dirty="0" err="1"/>
              <a:t>requirements.txt</a:t>
            </a:r>
            <a:endParaRPr lang="en-US" sz="1400" dirty="0"/>
          </a:p>
          <a:p>
            <a:r>
              <a:rPr lang="en-US" sz="1400" dirty="0"/>
              <a:t>Setting host to 0.0.0.0</a:t>
            </a:r>
          </a:p>
          <a:p>
            <a:r>
              <a:rPr lang="en-US" sz="1400" dirty="0"/>
              <a:t>Environment variables</a:t>
            </a:r>
          </a:p>
          <a:p>
            <a:r>
              <a:rPr lang="en-US" sz="1400" dirty="0"/>
              <a:t>Add rules to security groups:</a:t>
            </a:r>
          </a:p>
          <a:p>
            <a:pPr lvl="1"/>
            <a:r>
              <a:rPr lang="en-US" sz="1200" dirty="0"/>
              <a:t>Laptop </a:t>
            </a:r>
            <a:r>
              <a:rPr lang="en-US" sz="1200" dirty="0">
                <a:sym typeface="Wingdings" pitchFamily="2" charset="2"/>
              </a:rPr>
              <a:t> RDS</a:t>
            </a:r>
          </a:p>
          <a:p>
            <a:pPr lvl="1"/>
            <a:r>
              <a:rPr lang="en-US" sz="1200" dirty="0">
                <a:sym typeface="Wingdings" pitchFamily="2" charset="2"/>
              </a:rPr>
              <a:t>Laptop  SSH EC2 instance</a:t>
            </a:r>
          </a:p>
          <a:p>
            <a:pPr lvl="1"/>
            <a:r>
              <a:rPr lang="en-US" sz="1200" dirty="0">
                <a:sym typeface="Wingdings" pitchFamily="2" charset="2"/>
              </a:rPr>
              <a:t>EC2 SG  RDS SG</a:t>
            </a:r>
          </a:p>
          <a:p>
            <a:pPr lvl="1"/>
            <a:r>
              <a:rPr lang="en-US" sz="1200" dirty="0"/>
              <a:t>HTTP to EC2 instance on 5000</a:t>
            </a:r>
          </a:p>
          <a:p>
            <a:endParaRPr lang="en-US" sz="1400" dirty="0"/>
          </a:p>
        </p:txBody>
      </p:sp>
    </p:spTree>
    <p:extLst>
      <p:ext uri="{BB962C8B-B14F-4D97-AF65-F5344CB8AC3E}">
        <p14:creationId xmlns:p14="http://schemas.microsoft.com/office/powerpoint/2010/main" val="370323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846718" y="538341"/>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76591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https://techviewleo.com/how-to-install-mysql-8-on-amazon-linux-2/</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
        <p:nvSpPr>
          <p:cNvPr id="6" name="TextBox 5">
            <a:extLst>
              <a:ext uri="{FF2B5EF4-FFF2-40B4-BE49-F238E27FC236}">
                <a16:creationId xmlns:a16="http://schemas.microsoft.com/office/drawing/2014/main" id="{0B34D9E4-4671-5F43-BD11-286FEB5DFE3C}"/>
              </a:ext>
            </a:extLst>
          </p:cNvPr>
          <p:cNvSpPr txBox="1"/>
          <p:nvPr/>
        </p:nvSpPr>
        <p:spPr>
          <a:xfrm>
            <a:off x="6553200" y="3962489"/>
            <a:ext cx="2031133" cy="461665"/>
          </a:xfrm>
          <a:prstGeom prst="rect">
            <a:avLst/>
          </a:prstGeom>
          <a:noFill/>
        </p:spPr>
        <p:txBody>
          <a:bodyPr wrap="none" rtlCol="0">
            <a:spAutoFit/>
          </a:bodyPr>
          <a:lstStyle/>
          <a:p>
            <a:r>
              <a:rPr lang="en-US" sz="1200" dirty="0">
                <a:solidFill>
                  <a:srgbClr val="FF0000"/>
                </a:solidFill>
              </a:rPr>
              <a:t>Also have to change localhost</a:t>
            </a:r>
            <a:br>
              <a:rPr lang="en-US" sz="1200" dirty="0">
                <a:solidFill>
                  <a:srgbClr val="FF0000"/>
                </a:solidFill>
              </a:rPr>
            </a:br>
            <a:r>
              <a:rPr lang="en-US" sz="1200" dirty="0">
                <a:solidFill>
                  <a:srgbClr val="FF0000"/>
                </a:solidFill>
              </a:rPr>
              <a:t>in </a:t>
            </a:r>
            <a:r>
              <a:rPr lang="en-US" sz="1200" dirty="0" err="1">
                <a:solidFill>
                  <a:srgbClr val="FF0000"/>
                </a:solidFill>
              </a:rPr>
              <a:t>mysql.users</a:t>
            </a:r>
            <a:endParaRPr lang="en-US" sz="1200" dirty="0">
              <a:solidFill>
                <a:srgbClr val="FF0000"/>
              </a:solidFill>
            </a:endParaRPr>
          </a:p>
        </p:txBody>
      </p:sp>
    </p:spTree>
    <p:extLst>
      <p:ext uri="{BB962C8B-B14F-4D97-AF65-F5344CB8AC3E}">
        <p14:creationId xmlns:p14="http://schemas.microsoft.com/office/powerpoint/2010/main" val="273601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Demo application:</a:t>
            </a:r>
          </a:p>
          <a:p>
            <a:pPr lvl="2"/>
            <a:r>
              <a:rPr lang="en-US" sz="1000" dirty="0"/>
              <a:t>Clone demo-flask project from GitHub (</a:t>
            </a:r>
            <a:r>
              <a:rPr lang="en-US" sz="1000" dirty="0">
                <a:hlinkClick r:id="rId2"/>
              </a:rPr>
              <a:t>https://github.com/donald-f-ferguson/demo-flask.git</a:t>
            </a:r>
            <a:r>
              <a:rPr lang="en-US" sz="1000" dirty="0"/>
              <a:t>)</a:t>
            </a:r>
          </a:p>
          <a:p>
            <a:pPr lvl="2"/>
            <a:r>
              <a:rPr lang="en-US" sz="1000" dirty="0"/>
              <a:t>Modify application to use a simple database table for users that you create.</a:t>
            </a:r>
          </a:p>
          <a:p>
            <a:pPr lvl="2"/>
            <a:r>
              <a:rPr lang="en-US" sz="1000" dirty="0"/>
              <a:t>Test application with Postman</a:t>
            </a:r>
          </a:p>
          <a:p>
            <a:r>
              <a:rPr lang="en-US" sz="1200" dirty="0"/>
              <a:t>Group: Form 5 student team.</a:t>
            </a:r>
          </a:p>
          <a:p>
            <a:pPr lvl="1"/>
            <a:r>
              <a:rPr lang="en-US" sz="1100" dirty="0"/>
              <a:t>Register team information on </a:t>
            </a:r>
            <a:r>
              <a:rPr lang="en-US" sz="1100" dirty="0">
                <a:hlinkClick r:id="rId3"/>
              </a:rPr>
              <a:t>Google Sheet</a:t>
            </a:r>
            <a:r>
              <a:rPr lang="en-US" sz="1100" dirty="0"/>
              <a:t> for class.</a:t>
            </a:r>
          </a:p>
          <a:p>
            <a:pPr lvl="1"/>
            <a:r>
              <a:rPr lang="en-US" sz="1100" dirty="0"/>
              <a:t>Create AWS group account for team and add members.</a:t>
            </a:r>
          </a:p>
          <a:p>
            <a:pPr lvl="1"/>
            <a:r>
              <a:rPr lang="en-US" sz="1100" dirty="0"/>
              <a:t>Create Trello for team. Create GitHub repo for team.</a:t>
            </a:r>
          </a:p>
          <a:p>
            <a:pPr lvl="1"/>
            <a:r>
              <a:rPr lang="en-US" sz="1100" dirty="0"/>
              <a:t>Complete tasks for deploying and testing the application, REST endpoint and DB.</a:t>
            </a:r>
          </a:p>
          <a:p>
            <a:pPr lvl="1"/>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pic>
        <p:nvPicPr>
          <p:cNvPr id="5" name="Picture 4">
            <a:extLst>
              <a:ext uri="{FF2B5EF4-FFF2-40B4-BE49-F238E27FC236}">
                <a16:creationId xmlns:a16="http://schemas.microsoft.com/office/drawing/2014/main" id="{3FC62BE3-7458-CF41-BAF5-6AC4D0393FC1}"/>
              </a:ext>
            </a:extLst>
          </p:cNvPr>
          <p:cNvPicPr>
            <a:picLocks noChangeAspect="1"/>
          </p:cNvPicPr>
          <p:nvPr/>
        </p:nvPicPr>
        <p:blipFill>
          <a:blip r:embed="rId4"/>
          <a:stretch>
            <a:fillRect/>
          </a:stretch>
        </p:blipFill>
        <p:spPr>
          <a:xfrm>
            <a:off x="4139453" y="444319"/>
            <a:ext cx="4991100" cy="2463080"/>
          </a:xfrm>
          <a:prstGeom prst="rect">
            <a:avLst/>
          </a:prstGeom>
        </p:spPr>
      </p:pic>
    </p:spTree>
    <p:extLst>
      <p:ext uri="{BB962C8B-B14F-4D97-AF65-F5344CB8AC3E}">
        <p14:creationId xmlns:p14="http://schemas.microsoft.com/office/powerpoint/2010/main" val="8661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57394</TotalTime>
  <Words>4211</Words>
  <Application>Microsoft Macintosh PowerPoint</Application>
  <PresentationFormat>On-screen Show (16:9)</PresentationFormat>
  <Paragraphs>424</Paragraphs>
  <Slides>41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 to Cover in Code/Config Walkthrough</vt:lpstr>
      <vt:lpstr>How Do I Learn these Things? Remember Them?</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567</cp:revision>
  <cp:lastPrinted>2018-11-15T21:01:50Z</cp:lastPrinted>
  <dcterms:created xsi:type="dcterms:W3CDTF">2010-04-12T23:12:02Z</dcterms:created>
  <dcterms:modified xsi:type="dcterms:W3CDTF">2021-09-10T20:24:50Z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